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3" r:id="rId1"/>
  </p:sldMasterIdLst>
  <p:sldIdLst>
    <p:sldId id="256" r:id="rId2"/>
    <p:sldId id="262" r:id="rId3"/>
    <p:sldId id="264" r:id="rId4"/>
    <p:sldId id="258" r:id="rId5"/>
    <p:sldId id="263" r:id="rId6"/>
    <p:sldId id="261" r:id="rId7"/>
    <p:sldId id="260" r:id="rId8"/>
    <p:sldId id="259"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snapToGrid="0">
      <p:cViewPr varScale="1">
        <p:scale>
          <a:sx n="65" d="100"/>
          <a:sy n="65" d="100"/>
        </p:scale>
        <p:origin x="66" y="300"/>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ru-RU" smtClean="0"/>
              <a:t>Образец заголовка</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56FA6A8B-B967-4E9B-B543-24541D2AE249}" type="datetimeFigureOut">
              <a:rPr lang="ru-RU" smtClean="0"/>
              <a:t>14.02.2018</a:t>
            </a:fld>
            <a:endParaRPr lang="ru-RU"/>
          </a:p>
        </p:txBody>
      </p:sp>
      <p:sp>
        <p:nvSpPr>
          <p:cNvPr id="5" name="Footer Placeholder 4"/>
          <p:cNvSpPr>
            <a:spLocks noGrp="1"/>
          </p:cNvSpPr>
          <p:nvPr>
            <p:ph type="ftr" sz="quarter" idx="11"/>
          </p:nvPr>
        </p:nvSpPr>
        <p:spPr>
          <a:xfrm>
            <a:off x="5332412" y="5883275"/>
            <a:ext cx="4324044" cy="365125"/>
          </a:xfrm>
        </p:spPr>
        <p:txBody>
          <a:bodyPr/>
          <a:lstStyle/>
          <a:p>
            <a:endParaRPr lang="ru-RU"/>
          </a:p>
        </p:txBody>
      </p:sp>
      <p:sp>
        <p:nvSpPr>
          <p:cNvPr id="6" name="Slide Number Placeholder 5"/>
          <p:cNvSpPr>
            <a:spLocks noGrp="1"/>
          </p:cNvSpPr>
          <p:nvPr>
            <p:ph type="sldNum" sz="quarter" idx="12"/>
          </p:nvPr>
        </p:nvSpPr>
        <p:spPr/>
        <p:txBody>
          <a:bodyPr/>
          <a:lstStyle/>
          <a:p>
            <a:fld id="{09A88E6F-421E-4EDF-A490-BF360592930A}" type="slidenum">
              <a:rPr lang="ru-RU" smtClean="0"/>
              <a:t>‹#›</a:t>
            </a:fld>
            <a:endParaRPr lang="ru-RU"/>
          </a:p>
        </p:txBody>
      </p:sp>
    </p:spTree>
    <p:extLst>
      <p:ext uri="{BB962C8B-B14F-4D97-AF65-F5344CB8AC3E}">
        <p14:creationId xmlns:p14="http://schemas.microsoft.com/office/powerpoint/2010/main" val="25307477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56FA6A8B-B967-4E9B-B543-24541D2AE249}" type="datetimeFigureOut">
              <a:rPr lang="ru-RU" smtClean="0"/>
              <a:t>14.02.2018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09A88E6F-421E-4EDF-A490-BF360592930A}" type="slidenum">
              <a:rPr lang="ru-RU" smtClean="0"/>
              <a:t>‹#›</a:t>
            </a:fld>
            <a:endParaRPr lang="ru-RU"/>
          </a:p>
        </p:txBody>
      </p:sp>
    </p:spTree>
    <p:extLst>
      <p:ext uri="{BB962C8B-B14F-4D97-AF65-F5344CB8AC3E}">
        <p14:creationId xmlns:p14="http://schemas.microsoft.com/office/powerpoint/2010/main" val="1285721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6FA6A8B-B967-4E9B-B543-24541D2AE249}" type="datetimeFigureOut">
              <a:rPr lang="ru-RU" smtClean="0"/>
              <a:t>14.02.2018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9A88E6F-421E-4EDF-A490-BF360592930A}" type="slidenum">
              <a:rPr lang="ru-RU" smtClean="0"/>
              <a:t>‹#›</a:t>
            </a:fld>
            <a:endParaRPr lang="ru-RU"/>
          </a:p>
        </p:txBody>
      </p:sp>
    </p:spTree>
    <p:extLst>
      <p:ext uri="{BB962C8B-B14F-4D97-AF65-F5344CB8AC3E}">
        <p14:creationId xmlns:p14="http://schemas.microsoft.com/office/powerpoint/2010/main" val="4446136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6FA6A8B-B967-4E9B-B543-24541D2AE249}" type="datetimeFigureOut">
              <a:rPr lang="ru-RU" smtClean="0"/>
              <a:t>14.02.2018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9A88E6F-421E-4EDF-A490-BF360592930A}" type="slidenum">
              <a:rPr lang="ru-RU" smtClean="0"/>
              <a:t>‹#›</a:t>
            </a:fld>
            <a:endParaRPr lang="ru-RU"/>
          </a:p>
        </p:txBody>
      </p:sp>
    </p:spTree>
    <p:extLst>
      <p:ext uri="{BB962C8B-B14F-4D97-AF65-F5344CB8AC3E}">
        <p14:creationId xmlns:p14="http://schemas.microsoft.com/office/powerpoint/2010/main" val="15884977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6FA6A8B-B967-4E9B-B543-24541D2AE249}" type="datetimeFigureOut">
              <a:rPr lang="ru-RU" smtClean="0"/>
              <a:t>14.02.2018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9A88E6F-421E-4EDF-A490-BF360592930A}" type="slidenum">
              <a:rPr lang="ru-RU" smtClean="0"/>
              <a:t>‹#›</a:t>
            </a:fld>
            <a:endParaRPr lang="ru-RU"/>
          </a:p>
        </p:txBody>
      </p:sp>
    </p:spTree>
    <p:extLst>
      <p:ext uri="{BB962C8B-B14F-4D97-AF65-F5344CB8AC3E}">
        <p14:creationId xmlns:p14="http://schemas.microsoft.com/office/powerpoint/2010/main" val="9384189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ru-RU" smtClean="0"/>
              <a:t>Образец текста</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6FA6A8B-B967-4E9B-B543-24541D2AE249}" type="datetimeFigureOut">
              <a:rPr lang="ru-RU" smtClean="0"/>
              <a:t>14.02.2018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9A88E6F-421E-4EDF-A490-BF360592930A}" type="slidenum">
              <a:rPr lang="ru-RU" smtClean="0"/>
              <a:t>‹#›</a:t>
            </a:fld>
            <a:endParaRPr lang="ru-RU"/>
          </a:p>
        </p:txBody>
      </p:sp>
    </p:spTree>
    <p:extLst>
      <p:ext uri="{BB962C8B-B14F-4D97-AF65-F5344CB8AC3E}">
        <p14:creationId xmlns:p14="http://schemas.microsoft.com/office/powerpoint/2010/main" val="6134903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ru-RU" smtClean="0"/>
              <a:t>Образец заголовка</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ru-RU" smtClean="0"/>
              <a:t>Образец текста</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6FA6A8B-B967-4E9B-B543-24541D2AE249}" type="datetimeFigureOut">
              <a:rPr lang="ru-RU" smtClean="0"/>
              <a:t>14.02.2018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9A88E6F-421E-4EDF-A490-BF360592930A}" type="slidenum">
              <a:rPr lang="ru-RU" smtClean="0"/>
              <a:t>‹#›</a:t>
            </a:fld>
            <a:endParaRPr lang="ru-RU"/>
          </a:p>
        </p:txBody>
      </p:sp>
    </p:spTree>
    <p:extLst>
      <p:ext uri="{BB962C8B-B14F-4D97-AF65-F5344CB8AC3E}">
        <p14:creationId xmlns:p14="http://schemas.microsoft.com/office/powerpoint/2010/main" val="17471031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56FA6A8B-B967-4E9B-B543-24541D2AE249}" type="datetimeFigureOut">
              <a:rPr lang="ru-RU" smtClean="0"/>
              <a:t>14.02.2018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9A88E6F-421E-4EDF-A490-BF360592930A}" type="slidenum">
              <a:rPr lang="ru-RU" smtClean="0"/>
              <a:t>‹#›</a:t>
            </a:fld>
            <a:endParaRPr lang="ru-RU"/>
          </a:p>
        </p:txBody>
      </p:sp>
    </p:spTree>
    <p:extLst>
      <p:ext uri="{BB962C8B-B14F-4D97-AF65-F5344CB8AC3E}">
        <p14:creationId xmlns:p14="http://schemas.microsoft.com/office/powerpoint/2010/main" val="39633243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56FA6A8B-B967-4E9B-B543-24541D2AE249}" type="datetimeFigureOut">
              <a:rPr lang="ru-RU" smtClean="0"/>
              <a:t>14.02.2018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9A88E6F-421E-4EDF-A490-BF360592930A}" type="slidenum">
              <a:rPr lang="ru-RU" smtClean="0"/>
              <a:t>‹#›</a:t>
            </a:fld>
            <a:endParaRPr lang="ru-RU"/>
          </a:p>
        </p:txBody>
      </p:sp>
    </p:spTree>
    <p:extLst>
      <p:ext uri="{BB962C8B-B14F-4D97-AF65-F5344CB8AC3E}">
        <p14:creationId xmlns:p14="http://schemas.microsoft.com/office/powerpoint/2010/main" val="31324531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nchor="ct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56FA6A8B-B967-4E9B-B543-24541D2AE249}" type="datetimeFigureOut">
              <a:rPr lang="ru-RU" smtClean="0"/>
              <a:t>14.02.2018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a:xfrm>
            <a:off x="10951856" y="5867131"/>
            <a:ext cx="551167" cy="365125"/>
          </a:xfrm>
        </p:spPr>
        <p:txBody>
          <a:bodyPr/>
          <a:lstStyle/>
          <a:p>
            <a:fld id="{09A88E6F-421E-4EDF-A490-BF360592930A}" type="slidenum">
              <a:rPr lang="ru-RU" smtClean="0"/>
              <a:t>‹#›</a:t>
            </a:fld>
            <a:endParaRPr lang="ru-RU"/>
          </a:p>
        </p:txBody>
      </p:sp>
    </p:spTree>
    <p:extLst>
      <p:ext uri="{BB962C8B-B14F-4D97-AF65-F5344CB8AC3E}">
        <p14:creationId xmlns:p14="http://schemas.microsoft.com/office/powerpoint/2010/main" val="17760400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6FA6A8B-B967-4E9B-B543-24541D2AE249}" type="datetimeFigureOut">
              <a:rPr lang="ru-RU" smtClean="0"/>
              <a:t>14.02.2018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9A88E6F-421E-4EDF-A490-BF360592930A}" type="slidenum">
              <a:rPr lang="ru-RU" smtClean="0"/>
              <a:t>‹#›</a:t>
            </a:fld>
            <a:endParaRPr lang="ru-RU"/>
          </a:p>
        </p:txBody>
      </p:sp>
    </p:spTree>
    <p:extLst>
      <p:ext uri="{BB962C8B-B14F-4D97-AF65-F5344CB8AC3E}">
        <p14:creationId xmlns:p14="http://schemas.microsoft.com/office/powerpoint/2010/main" val="39529000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56FA6A8B-B967-4E9B-B543-24541D2AE249}" type="datetimeFigureOut">
              <a:rPr lang="ru-RU" smtClean="0"/>
              <a:t>14.02.2018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09A88E6F-421E-4EDF-A490-BF360592930A}" type="slidenum">
              <a:rPr lang="ru-RU" smtClean="0"/>
              <a:t>‹#›</a:t>
            </a:fld>
            <a:endParaRPr lang="ru-RU"/>
          </a:p>
        </p:txBody>
      </p:sp>
    </p:spTree>
    <p:extLst>
      <p:ext uri="{BB962C8B-B14F-4D97-AF65-F5344CB8AC3E}">
        <p14:creationId xmlns:p14="http://schemas.microsoft.com/office/powerpoint/2010/main" val="41032434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56FA6A8B-B967-4E9B-B543-24541D2AE249}" type="datetimeFigureOut">
              <a:rPr lang="ru-RU" smtClean="0"/>
              <a:t>14.02.2018</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09A88E6F-421E-4EDF-A490-BF360592930A}" type="slidenum">
              <a:rPr lang="ru-RU" smtClean="0"/>
              <a:t>‹#›</a:t>
            </a:fld>
            <a:endParaRPr lang="ru-RU"/>
          </a:p>
        </p:txBody>
      </p:sp>
    </p:spTree>
    <p:extLst>
      <p:ext uri="{BB962C8B-B14F-4D97-AF65-F5344CB8AC3E}">
        <p14:creationId xmlns:p14="http://schemas.microsoft.com/office/powerpoint/2010/main" val="22743610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56FA6A8B-B967-4E9B-B543-24541D2AE249}" type="datetimeFigureOut">
              <a:rPr lang="ru-RU" smtClean="0"/>
              <a:t>14.02.2018</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09A88E6F-421E-4EDF-A490-BF360592930A}" type="slidenum">
              <a:rPr lang="ru-RU" smtClean="0"/>
              <a:t>‹#›</a:t>
            </a:fld>
            <a:endParaRPr lang="ru-RU"/>
          </a:p>
        </p:txBody>
      </p:sp>
    </p:spTree>
    <p:extLst>
      <p:ext uri="{BB962C8B-B14F-4D97-AF65-F5344CB8AC3E}">
        <p14:creationId xmlns:p14="http://schemas.microsoft.com/office/powerpoint/2010/main" val="970834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FA6A8B-B967-4E9B-B543-24541D2AE249}" type="datetimeFigureOut">
              <a:rPr lang="ru-RU" smtClean="0"/>
              <a:t>14.02.2018</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09A88E6F-421E-4EDF-A490-BF360592930A}" type="slidenum">
              <a:rPr lang="ru-RU" smtClean="0"/>
              <a:t>‹#›</a:t>
            </a:fld>
            <a:endParaRPr lang="ru-RU"/>
          </a:p>
        </p:txBody>
      </p:sp>
    </p:spTree>
    <p:extLst>
      <p:ext uri="{BB962C8B-B14F-4D97-AF65-F5344CB8AC3E}">
        <p14:creationId xmlns:p14="http://schemas.microsoft.com/office/powerpoint/2010/main" val="11778882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56FA6A8B-B967-4E9B-B543-24541D2AE249}" type="datetimeFigureOut">
              <a:rPr lang="ru-RU" smtClean="0"/>
              <a:t>14.02.2018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09A88E6F-421E-4EDF-A490-BF360592930A}" type="slidenum">
              <a:rPr lang="ru-RU" smtClean="0"/>
              <a:t>‹#›</a:t>
            </a:fld>
            <a:endParaRPr lang="ru-RU"/>
          </a:p>
        </p:txBody>
      </p:sp>
    </p:spTree>
    <p:extLst>
      <p:ext uri="{BB962C8B-B14F-4D97-AF65-F5344CB8AC3E}">
        <p14:creationId xmlns:p14="http://schemas.microsoft.com/office/powerpoint/2010/main" val="41197304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ru-RU" smtClean="0"/>
              <a:t>Образец заголовка</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56FA6A8B-B967-4E9B-B543-24541D2AE249}" type="datetimeFigureOut">
              <a:rPr lang="ru-RU" smtClean="0"/>
              <a:t>14.02.2018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09A88E6F-421E-4EDF-A490-BF360592930A}" type="slidenum">
              <a:rPr lang="ru-RU" smtClean="0"/>
              <a:t>‹#›</a:t>
            </a:fld>
            <a:endParaRPr lang="ru-RU"/>
          </a:p>
        </p:txBody>
      </p:sp>
    </p:spTree>
    <p:extLst>
      <p:ext uri="{BB962C8B-B14F-4D97-AF65-F5344CB8AC3E}">
        <p14:creationId xmlns:p14="http://schemas.microsoft.com/office/powerpoint/2010/main" val="17816514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56FA6A8B-B967-4E9B-B543-24541D2AE249}" type="datetimeFigureOut">
              <a:rPr lang="ru-RU" smtClean="0"/>
              <a:t>14.02.2018</a:t>
            </a:fld>
            <a:endParaRPr lang="ru-RU"/>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ru-RU"/>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09A88E6F-421E-4EDF-A490-BF360592930A}" type="slidenum">
              <a:rPr lang="ru-RU" smtClean="0"/>
              <a:t>‹#›</a:t>
            </a:fld>
            <a:endParaRPr lang="ru-RU"/>
          </a:p>
        </p:txBody>
      </p:sp>
    </p:spTree>
    <p:extLst>
      <p:ext uri="{BB962C8B-B14F-4D97-AF65-F5344CB8AC3E}">
        <p14:creationId xmlns:p14="http://schemas.microsoft.com/office/powerpoint/2010/main" val="271016381"/>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 id="2147483726" r:id="rId13"/>
    <p:sldLayoutId id="2147483727" r:id="rId14"/>
    <p:sldLayoutId id="2147483728" r:id="rId15"/>
    <p:sldLayoutId id="2147483729" r:id="rId16"/>
    <p:sldLayoutId id="2147483730" r:id="rId17"/>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661700" y="389468"/>
            <a:ext cx="8574622" cy="2616199"/>
          </a:xfrm>
        </p:spPr>
        <p:txBody>
          <a:bodyPr/>
          <a:lstStyle/>
          <a:p>
            <a:r>
              <a:rPr lang="uk-UA" dirty="0" smtClean="0"/>
              <a:t>Види запитів </a:t>
            </a:r>
            <a:r>
              <a:rPr lang="en-US" dirty="0" smtClean="0"/>
              <a:t>MS Access</a:t>
            </a:r>
            <a:endParaRPr lang="ru-RU" dirty="0"/>
          </a:p>
        </p:txBody>
      </p:sp>
      <p:sp>
        <p:nvSpPr>
          <p:cNvPr id="3" name="Подзаголовок 2"/>
          <p:cNvSpPr>
            <a:spLocks noGrp="1"/>
          </p:cNvSpPr>
          <p:nvPr>
            <p:ph type="subTitle" idx="1"/>
          </p:nvPr>
        </p:nvSpPr>
        <p:spPr>
          <a:xfrm>
            <a:off x="7874000" y="3932767"/>
            <a:ext cx="3883022" cy="1388534"/>
          </a:xfrm>
        </p:spPr>
        <p:txBody>
          <a:bodyPr/>
          <a:lstStyle/>
          <a:p>
            <a:pPr algn="l"/>
            <a:r>
              <a:rPr lang="uk-UA" dirty="0" smtClean="0"/>
              <a:t>Виконала </a:t>
            </a:r>
            <a:br>
              <a:rPr lang="uk-UA" dirty="0" smtClean="0"/>
            </a:br>
            <a:r>
              <a:rPr lang="uk-UA" dirty="0" smtClean="0"/>
              <a:t>студентка групи ВХК-15 </a:t>
            </a:r>
            <a:br>
              <a:rPr lang="uk-UA" dirty="0" smtClean="0"/>
            </a:br>
            <a:r>
              <a:rPr lang="uk-UA" dirty="0" err="1" smtClean="0"/>
              <a:t>Сакун</a:t>
            </a:r>
            <a:r>
              <a:rPr lang="uk-UA" dirty="0" smtClean="0"/>
              <a:t> Альона</a:t>
            </a:r>
            <a:endParaRPr lang="ru-RU" dirty="0"/>
          </a:p>
        </p:txBody>
      </p:sp>
    </p:spTree>
    <p:extLst>
      <p:ext uri="{BB962C8B-B14F-4D97-AF65-F5344CB8AC3E}">
        <p14:creationId xmlns:p14="http://schemas.microsoft.com/office/powerpoint/2010/main" val="206545003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fontScale="92500"/>
          </a:bodyPr>
          <a:lstStyle/>
          <a:p>
            <a:pPr marL="0" indent="0" algn="just">
              <a:buNone/>
            </a:pPr>
            <a:r>
              <a:rPr lang="uk-UA" dirty="0" smtClean="0"/>
              <a:t>	Якщо необхідно переглянути, додати, змінити або видалити дані з бази даних, використовують запит.</a:t>
            </a:r>
          </a:p>
          <a:p>
            <a:pPr marL="0" indent="0" algn="just">
              <a:buNone/>
            </a:pPr>
            <a:r>
              <a:rPr lang="uk-UA" dirty="0" smtClean="0"/>
              <a:t>	Завдяки використанню запитів можна отримати відповіді на багато спеціальних питань стосовно даних, на які важко знайти відповідь шляхом безпосереднього вивчення табличних даних. Можна використовувати запити для фільтрування даних, виконання обчислень із даними та зведення даних. Також можна використовувати запити для автоматизації багатьох завдань керування даними та для перегляду змін у даних до їх затвердження.</a:t>
            </a:r>
          </a:p>
          <a:p>
            <a:pPr algn="just"/>
            <a:endParaRPr lang="uk-UA"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86575" y="110747"/>
            <a:ext cx="5013325" cy="2464177"/>
          </a:xfrm>
          <a:prstGeom prst="rect">
            <a:avLst/>
          </a:prstGeom>
        </p:spPr>
      </p:pic>
      <p:sp>
        <p:nvSpPr>
          <p:cNvPr id="2" name="TextBox 1"/>
          <p:cNvSpPr txBox="1"/>
          <p:nvPr/>
        </p:nvSpPr>
        <p:spPr>
          <a:xfrm>
            <a:off x="1714500" y="330200"/>
            <a:ext cx="5029200" cy="1446550"/>
          </a:xfrm>
          <a:prstGeom prst="rect">
            <a:avLst/>
          </a:prstGeom>
          <a:noFill/>
        </p:spPr>
        <p:txBody>
          <a:bodyPr wrap="square" rtlCol="0">
            <a:spAutoFit/>
          </a:bodyPr>
          <a:lstStyle/>
          <a:p>
            <a:r>
              <a:rPr lang="uk-UA" sz="4400" dirty="0" smtClean="0"/>
              <a:t>ПРИЗНАЧЕННЯ ЗАПИТІВ</a:t>
            </a:r>
            <a:endParaRPr lang="ru-RU" sz="4400" dirty="0"/>
          </a:p>
        </p:txBody>
      </p:sp>
    </p:spTree>
    <p:extLst>
      <p:ext uri="{BB962C8B-B14F-4D97-AF65-F5344CB8AC3E}">
        <p14:creationId xmlns:p14="http://schemas.microsoft.com/office/powerpoint/2010/main" val="26814740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34689" y="320675"/>
            <a:ext cx="4637089" cy="1012826"/>
          </a:xfrm>
        </p:spPr>
        <p:txBody>
          <a:bodyPr>
            <a:normAutofit/>
          </a:bodyPr>
          <a:lstStyle/>
          <a:p>
            <a:r>
              <a:rPr lang="uk-UA" sz="5400" dirty="0" smtClean="0"/>
              <a:t>Види запитів:</a:t>
            </a:r>
            <a:endParaRPr lang="uk-UA" sz="5400" dirty="0"/>
          </a:p>
        </p:txBody>
      </p:sp>
      <p:sp>
        <p:nvSpPr>
          <p:cNvPr id="3" name="Объект 2"/>
          <p:cNvSpPr>
            <a:spLocks noGrp="1"/>
          </p:cNvSpPr>
          <p:nvPr>
            <p:ph idx="1"/>
          </p:nvPr>
        </p:nvSpPr>
        <p:spPr>
          <a:xfrm>
            <a:off x="1262421" y="1333501"/>
            <a:ext cx="10018713" cy="3124201"/>
          </a:xfrm>
        </p:spPr>
        <p:txBody>
          <a:bodyPr>
            <a:normAutofit fontScale="92500" lnSpcReduction="20000"/>
          </a:bodyPr>
          <a:lstStyle/>
          <a:p>
            <a:pPr>
              <a:lnSpc>
                <a:spcPct val="150000"/>
              </a:lnSpc>
            </a:pPr>
            <a:r>
              <a:rPr lang="uk-UA" sz="3200" b="1" dirty="0" smtClean="0"/>
              <a:t> </a:t>
            </a:r>
            <a:r>
              <a:rPr lang="uk-UA" sz="3200" dirty="0" smtClean="0"/>
              <a:t>запити на вибірку даних;</a:t>
            </a:r>
          </a:p>
          <a:p>
            <a:pPr>
              <a:lnSpc>
                <a:spcPct val="150000"/>
              </a:lnSpc>
            </a:pPr>
            <a:r>
              <a:rPr lang="uk-UA" sz="3200" dirty="0"/>
              <a:t>запити з </a:t>
            </a:r>
            <a:r>
              <a:rPr lang="uk-UA" sz="3200" dirty="0" smtClean="0"/>
              <a:t>параметром</a:t>
            </a:r>
            <a:r>
              <a:rPr lang="uk-UA" sz="3200" dirty="0"/>
              <a:t>;</a:t>
            </a:r>
            <a:endParaRPr lang="uk-UA" sz="3200" dirty="0" smtClean="0"/>
          </a:p>
          <a:p>
            <a:pPr>
              <a:lnSpc>
                <a:spcPct val="150000"/>
              </a:lnSpc>
            </a:pPr>
            <a:r>
              <a:rPr lang="uk-UA" sz="3200" dirty="0"/>
              <a:t>запити на зміни (активні </a:t>
            </a:r>
            <a:r>
              <a:rPr lang="uk-UA" sz="3200" dirty="0" smtClean="0"/>
              <a:t>запити);</a:t>
            </a:r>
            <a:endParaRPr lang="uk-UA" sz="3200" dirty="0"/>
          </a:p>
          <a:p>
            <a:pPr>
              <a:lnSpc>
                <a:spcPct val="150000"/>
              </a:lnSpc>
            </a:pPr>
            <a:r>
              <a:rPr lang="uk-UA" sz="3200" dirty="0" smtClean="0"/>
              <a:t>перехресні запити. </a:t>
            </a:r>
          </a:p>
        </p:txBody>
      </p:sp>
      <p:pic>
        <p:nvPicPr>
          <p:cNvPr id="5" name="Рисунок 4"/>
          <p:cNvPicPr>
            <a:picLocks noChangeAspect="1"/>
          </p:cNvPicPr>
          <p:nvPr/>
        </p:nvPicPr>
        <p:blipFill rotWithShape="1">
          <a:blip r:embed="rId2"/>
          <a:srcRect r="8450" b="80226"/>
          <a:stretch/>
        </p:blipFill>
        <p:spPr>
          <a:xfrm>
            <a:off x="183115" y="4622800"/>
            <a:ext cx="12008885" cy="1458330"/>
          </a:xfrm>
          <a:prstGeom prst="rect">
            <a:avLst/>
          </a:prstGeom>
        </p:spPr>
      </p:pic>
      <p:pic>
        <p:nvPicPr>
          <p:cNvPr id="6" name="Рисунок 5"/>
          <p:cNvPicPr>
            <a:picLocks noChangeAspect="1"/>
          </p:cNvPicPr>
          <p:nvPr/>
        </p:nvPicPr>
        <p:blipFill rotWithShape="1">
          <a:blip r:embed="rId2"/>
          <a:srcRect l="8520" t="6200" r="86736" b="83985"/>
          <a:stretch/>
        </p:blipFill>
        <p:spPr>
          <a:xfrm>
            <a:off x="6271776" y="970467"/>
            <a:ext cx="1135423" cy="1320798"/>
          </a:xfrm>
          <a:prstGeom prst="rect">
            <a:avLst/>
          </a:prstGeom>
        </p:spPr>
      </p:pic>
    </p:spTree>
    <p:extLst>
      <p:ext uri="{BB962C8B-B14F-4D97-AF65-F5344CB8AC3E}">
        <p14:creationId xmlns:p14="http://schemas.microsoft.com/office/powerpoint/2010/main" val="4861177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8612" y="368301"/>
            <a:ext cx="3906838" cy="1000124"/>
          </a:xfrm>
        </p:spPr>
        <p:txBody>
          <a:bodyPr>
            <a:normAutofit fontScale="90000"/>
          </a:bodyPr>
          <a:lstStyle/>
          <a:p>
            <a:r>
              <a:rPr lang="uk-UA" dirty="0" smtClean="0"/>
              <a:t>Запити на вибірку даних:</a:t>
            </a:r>
            <a:endParaRPr lang="ru-RU" dirty="0"/>
          </a:p>
        </p:txBody>
      </p:sp>
      <p:sp>
        <p:nvSpPr>
          <p:cNvPr id="3" name="Объект 2"/>
          <p:cNvSpPr>
            <a:spLocks noGrp="1"/>
          </p:cNvSpPr>
          <p:nvPr>
            <p:ph idx="1"/>
          </p:nvPr>
        </p:nvSpPr>
        <p:spPr>
          <a:xfrm>
            <a:off x="2173287" y="4191000"/>
            <a:ext cx="10018713" cy="2524125"/>
          </a:xfrm>
        </p:spPr>
        <p:txBody>
          <a:bodyPr>
            <a:normAutofit/>
          </a:bodyPr>
          <a:lstStyle/>
          <a:p>
            <a:pPr marL="0" indent="0" algn="just" fontAlgn="base">
              <a:buNone/>
            </a:pPr>
            <a:r>
              <a:rPr lang="uk-UA" b="1" dirty="0" smtClean="0"/>
              <a:t>	Запити на вибірку</a:t>
            </a:r>
            <a:r>
              <a:rPr lang="uk-UA" dirty="0" smtClean="0"/>
              <a:t> використовуються для відбору потрібної користувачеві інформації, що міститься в таблицях. Вони створюються тільки для зв’язаних таблиць.</a:t>
            </a:r>
          </a:p>
          <a:p>
            <a:pPr marL="0" indent="0" algn="just" fontAlgn="base">
              <a:buNone/>
            </a:pPr>
            <a:r>
              <a:rPr lang="uk-UA" dirty="0" smtClean="0"/>
              <a:t>У запитах на вибірку можна задавати умови. Для цього у відповідному стовпці потрібно вказати в рядку </a:t>
            </a:r>
            <a:r>
              <a:rPr lang="uk-UA" b="1" dirty="0" err="1" smtClean="0"/>
              <a:t>Условие</a:t>
            </a:r>
            <a:r>
              <a:rPr lang="uk-UA" b="1" dirty="0" smtClean="0"/>
              <a:t> </a:t>
            </a:r>
            <a:r>
              <a:rPr lang="uk-UA" b="1" dirty="0" err="1" smtClean="0"/>
              <a:t>отбора</a:t>
            </a:r>
            <a:r>
              <a:rPr lang="uk-UA" dirty="0" smtClean="0"/>
              <a:t> потрібне значення. </a:t>
            </a:r>
            <a:endParaRPr lang="uk-UA" dirty="0"/>
          </a:p>
        </p:txBody>
      </p:sp>
      <p:pic>
        <p:nvPicPr>
          <p:cNvPr id="7" name="Рисунок 6"/>
          <p:cNvPicPr>
            <a:picLocks noChangeAspect="1"/>
          </p:cNvPicPr>
          <p:nvPr/>
        </p:nvPicPr>
        <p:blipFill rotWithShape="1">
          <a:blip r:embed="rId2"/>
          <a:srcRect r="48229" b="37747"/>
          <a:stretch/>
        </p:blipFill>
        <p:spPr>
          <a:xfrm>
            <a:off x="4949825" y="127001"/>
            <a:ext cx="6311900" cy="4267200"/>
          </a:xfrm>
          <a:prstGeom prst="rect">
            <a:avLst/>
          </a:prstGeom>
        </p:spPr>
      </p:pic>
      <p:cxnSp>
        <p:nvCxnSpPr>
          <p:cNvPr id="9" name="Прямая со стрелкой 8"/>
          <p:cNvCxnSpPr/>
          <p:nvPr/>
        </p:nvCxnSpPr>
        <p:spPr>
          <a:xfrm>
            <a:off x="5638800" y="3378200"/>
            <a:ext cx="2466975" cy="571500"/>
          </a:xfrm>
          <a:prstGeom prst="straightConnector1">
            <a:avLst/>
          </a:prstGeom>
          <a:ln w="38100">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444750" y="3116590"/>
            <a:ext cx="3149600" cy="523220"/>
          </a:xfrm>
          <a:prstGeom prst="rect">
            <a:avLst/>
          </a:prstGeom>
          <a:ln w="38100">
            <a:solidFill>
              <a:srgbClr val="002060"/>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uk-UA" sz="2800" dirty="0" err="1" smtClean="0"/>
              <a:t>Условие</a:t>
            </a:r>
            <a:r>
              <a:rPr lang="uk-UA" sz="2800" dirty="0" smtClean="0"/>
              <a:t> </a:t>
            </a:r>
            <a:r>
              <a:rPr lang="uk-UA" sz="2800" dirty="0" err="1" smtClean="0"/>
              <a:t>отбора</a:t>
            </a:r>
            <a:endParaRPr lang="ru-RU" sz="2800" dirty="0"/>
          </a:p>
        </p:txBody>
      </p:sp>
      <p:cxnSp>
        <p:nvCxnSpPr>
          <p:cNvPr id="12" name="Прямая со стрелкой 11"/>
          <p:cNvCxnSpPr/>
          <p:nvPr/>
        </p:nvCxnSpPr>
        <p:spPr>
          <a:xfrm flipV="1">
            <a:off x="4956175" y="1205241"/>
            <a:ext cx="638175" cy="975984"/>
          </a:xfrm>
          <a:prstGeom prst="straightConnector1">
            <a:avLst/>
          </a:prstGeom>
          <a:ln w="38100">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762125" y="1919615"/>
            <a:ext cx="3149600" cy="523220"/>
          </a:xfrm>
          <a:prstGeom prst="rect">
            <a:avLst/>
          </a:prstGeom>
          <a:ln w="38100">
            <a:solidFill>
              <a:srgbClr val="002060"/>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uk-UA" sz="2800" dirty="0" smtClean="0"/>
              <a:t>Виконання запиту</a:t>
            </a:r>
            <a:endParaRPr lang="ru-RU" sz="2800" dirty="0"/>
          </a:p>
        </p:txBody>
      </p:sp>
    </p:spTree>
    <p:extLst>
      <p:ext uri="{BB962C8B-B14F-4D97-AF65-F5344CB8AC3E}">
        <p14:creationId xmlns:p14="http://schemas.microsoft.com/office/powerpoint/2010/main" val="109269033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944812" y="0"/>
            <a:ext cx="6516688" cy="644524"/>
          </a:xfrm>
        </p:spPr>
        <p:txBody>
          <a:bodyPr>
            <a:normAutofit fontScale="90000"/>
          </a:bodyPr>
          <a:lstStyle/>
          <a:p>
            <a:r>
              <a:rPr lang="uk-UA" dirty="0" smtClean="0"/>
              <a:t>Запити на вибірку даних:</a:t>
            </a:r>
            <a:endParaRPr lang="ru-RU" dirty="0"/>
          </a:p>
        </p:txBody>
      </p:sp>
      <p:sp>
        <p:nvSpPr>
          <p:cNvPr id="3" name="Объект 2"/>
          <p:cNvSpPr>
            <a:spLocks noGrp="1"/>
          </p:cNvSpPr>
          <p:nvPr>
            <p:ph idx="1"/>
          </p:nvPr>
        </p:nvSpPr>
        <p:spPr>
          <a:xfrm>
            <a:off x="1484312" y="914400"/>
            <a:ext cx="10018713" cy="5305425"/>
          </a:xfrm>
        </p:spPr>
        <p:txBody>
          <a:bodyPr>
            <a:noAutofit/>
          </a:bodyPr>
          <a:lstStyle/>
          <a:p>
            <a:pPr marL="0" indent="0" algn="just">
              <a:buNone/>
            </a:pPr>
            <a:r>
              <a:rPr lang="uk-UA" b="1" i="1" dirty="0"/>
              <a:t>Умова запиту може містити:</a:t>
            </a:r>
            <a:endParaRPr lang="ru-RU" dirty="0"/>
          </a:p>
          <a:p>
            <a:pPr lvl="0" algn="just"/>
            <a:r>
              <a:rPr lang="uk-UA" i="1" dirty="0"/>
              <a:t>Знаки арифметичних операцій +, -, /, *, ;</a:t>
            </a:r>
            <a:endParaRPr lang="ru-RU" dirty="0"/>
          </a:p>
          <a:p>
            <a:pPr lvl="0" algn="just"/>
            <a:r>
              <a:rPr lang="uk-UA" i="1" dirty="0"/>
              <a:t>Знаки порівняння &gt;, &lt;, =, &lt;&gt;, &gt;=, &lt;=;</a:t>
            </a:r>
            <a:endParaRPr lang="ru-RU" dirty="0"/>
          </a:p>
          <a:p>
            <a:pPr lvl="0" algn="just"/>
            <a:r>
              <a:rPr lang="uk-UA" i="1" dirty="0"/>
              <a:t>Логічні функції </a:t>
            </a:r>
            <a:r>
              <a:rPr lang="en-US" i="1" dirty="0"/>
              <a:t>OR</a:t>
            </a:r>
            <a:r>
              <a:rPr lang="uk-UA" i="1" dirty="0"/>
              <a:t> (або), </a:t>
            </a:r>
            <a:r>
              <a:rPr lang="en-US" i="1" dirty="0"/>
              <a:t>AND</a:t>
            </a:r>
            <a:r>
              <a:rPr lang="uk-UA" i="1" dirty="0"/>
              <a:t> (і),  </a:t>
            </a:r>
            <a:r>
              <a:rPr lang="en-US" i="1" dirty="0"/>
              <a:t>NOT</a:t>
            </a:r>
            <a:r>
              <a:rPr lang="uk-UA" i="1" dirty="0"/>
              <a:t> (не),  </a:t>
            </a:r>
            <a:r>
              <a:rPr lang="en-US" i="1" dirty="0"/>
              <a:t>EQW</a:t>
            </a:r>
            <a:r>
              <a:rPr lang="uk-UA" i="1" dirty="0"/>
              <a:t> (еквівалентно), </a:t>
            </a:r>
            <a:r>
              <a:rPr lang="en-US" i="1" dirty="0"/>
              <a:t>XOR</a:t>
            </a:r>
            <a:r>
              <a:rPr lang="uk-UA" i="1" dirty="0"/>
              <a:t> (виключне або),  </a:t>
            </a:r>
            <a:r>
              <a:rPr lang="en-US" i="1" dirty="0"/>
              <a:t>IMP</a:t>
            </a:r>
            <a:r>
              <a:rPr lang="uk-UA" i="1" dirty="0"/>
              <a:t>(імплікація);</a:t>
            </a:r>
            <a:endParaRPr lang="ru-RU" dirty="0"/>
          </a:p>
          <a:p>
            <a:pPr lvl="0" algn="just"/>
            <a:r>
              <a:rPr lang="uk-UA" i="1" dirty="0"/>
              <a:t>Оператор подібності </a:t>
            </a:r>
            <a:r>
              <a:rPr lang="uk-UA" i="1" dirty="0" err="1"/>
              <a:t>Like</a:t>
            </a:r>
            <a:r>
              <a:rPr lang="uk-UA" i="1" dirty="0"/>
              <a:t> (як</a:t>
            </a:r>
            <a:r>
              <a:rPr lang="uk-UA" i="1" dirty="0" smtClean="0"/>
              <a:t>);</a:t>
            </a:r>
          </a:p>
          <a:p>
            <a:pPr lvl="0" algn="just"/>
            <a:r>
              <a:rPr lang="uk-UA" i="1" dirty="0" smtClean="0"/>
              <a:t>Шаблони </a:t>
            </a:r>
            <a:r>
              <a:rPr lang="uk-UA" sz="3200" i="1" dirty="0" smtClean="0"/>
              <a:t>* ?</a:t>
            </a:r>
            <a:endParaRPr lang="ru-RU" sz="3200" dirty="0"/>
          </a:p>
          <a:p>
            <a:pPr lvl="0" algn="just"/>
            <a:r>
              <a:rPr lang="uk-UA" i="1" dirty="0"/>
              <a:t>Оператор </a:t>
            </a:r>
            <a:r>
              <a:rPr lang="uk-UA" i="1" dirty="0" err="1"/>
              <a:t>Between</a:t>
            </a:r>
            <a:r>
              <a:rPr lang="uk-UA" i="1" dirty="0"/>
              <a:t> (між);</a:t>
            </a:r>
            <a:endParaRPr lang="ru-RU" dirty="0"/>
          </a:p>
          <a:p>
            <a:pPr lvl="0" algn="just"/>
            <a:r>
              <a:rPr lang="uk-UA" i="1" dirty="0"/>
              <a:t>Дані різних типів (текстові, числові, грошові, дата/час, та ін.).</a:t>
            </a:r>
            <a:endParaRPr lang="ru-RU" dirty="0"/>
          </a:p>
          <a:p>
            <a:pPr marL="0" indent="0" algn="just" fontAlgn="base">
              <a:buNone/>
            </a:pPr>
            <a:r>
              <a:rPr lang="uk-UA" dirty="0" smtClean="0"/>
              <a:t>	Якщо потрібно задати кілька умов, то умови для оператора «</a:t>
            </a:r>
            <a:r>
              <a:rPr lang="uk-UA" b="1" dirty="0" smtClean="0"/>
              <a:t>И</a:t>
            </a:r>
            <a:r>
              <a:rPr lang="uk-UA" dirty="0" smtClean="0"/>
              <a:t>» записуються  в одному рядку, а для оператора «</a:t>
            </a:r>
            <a:r>
              <a:rPr lang="uk-UA" b="1" dirty="0" smtClean="0"/>
              <a:t>ИЛИ</a:t>
            </a:r>
            <a:r>
              <a:rPr lang="uk-UA" dirty="0" smtClean="0"/>
              <a:t>» в одному стовпці один під одним. </a:t>
            </a:r>
          </a:p>
        </p:txBody>
      </p:sp>
    </p:spTree>
    <p:extLst>
      <p:ext uri="{BB962C8B-B14F-4D97-AF65-F5344CB8AC3E}">
        <p14:creationId xmlns:p14="http://schemas.microsoft.com/office/powerpoint/2010/main" val="19283409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6612" y="1238251"/>
            <a:ext cx="4678364" cy="1066800"/>
          </a:xfrm>
        </p:spPr>
        <p:txBody>
          <a:bodyPr>
            <a:normAutofit fontScale="90000"/>
          </a:bodyPr>
          <a:lstStyle/>
          <a:p>
            <a:r>
              <a:rPr lang="ru-RU" dirty="0" err="1" smtClean="0"/>
              <a:t>Запити</a:t>
            </a:r>
            <a:r>
              <a:rPr lang="ru-RU" dirty="0" smtClean="0"/>
              <a:t> з параметрами:</a:t>
            </a:r>
            <a:endParaRPr lang="ru-RU" dirty="0"/>
          </a:p>
        </p:txBody>
      </p:sp>
      <p:sp>
        <p:nvSpPr>
          <p:cNvPr id="3" name="Объект 2"/>
          <p:cNvSpPr>
            <a:spLocks noGrp="1"/>
          </p:cNvSpPr>
          <p:nvPr>
            <p:ph idx="1"/>
          </p:nvPr>
        </p:nvSpPr>
        <p:spPr/>
        <p:txBody>
          <a:bodyPr/>
          <a:lstStyle/>
          <a:p>
            <a:pPr marL="0" indent="0" algn="just">
              <a:buNone/>
            </a:pPr>
            <a:r>
              <a:rPr lang="uk-UA" dirty="0" smtClean="0"/>
              <a:t>	Спеціальний тип запитів, що називається  запитом з параметрами, дозволяє користувачеві самому ввести критерій відбору даних на етапі запуску запиту. Цим прийомом забезпечується гнучкість роботи з базою.</a:t>
            </a:r>
            <a:endParaRPr lang="uk-UA"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24537" y="485775"/>
            <a:ext cx="6143625" cy="2781300"/>
          </a:xfrm>
          <a:prstGeom prst="rect">
            <a:avLst/>
          </a:prstGeom>
        </p:spPr>
      </p:pic>
    </p:spTree>
    <p:extLst>
      <p:ext uri="{BB962C8B-B14F-4D97-AF65-F5344CB8AC3E}">
        <p14:creationId xmlns:p14="http://schemas.microsoft.com/office/powerpoint/2010/main" val="19555256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03286" y="261838"/>
            <a:ext cx="4611689" cy="1190625"/>
          </a:xfrm>
        </p:spPr>
        <p:txBody>
          <a:bodyPr>
            <a:normAutofit fontScale="90000"/>
          </a:bodyPr>
          <a:lstStyle/>
          <a:p>
            <a:r>
              <a:rPr lang="uk-UA" dirty="0" smtClean="0"/>
              <a:t>Запити на внесення змін:</a:t>
            </a:r>
            <a:endParaRPr lang="ru-RU" dirty="0"/>
          </a:p>
        </p:txBody>
      </p:sp>
      <p:sp>
        <p:nvSpPr>
          <p:cNvPr id="3" name="Объект 2"/>
          <p:cNvSpPr>
            <a:spLocks noGrp="1"/>
          </p:cNvSpPr>
          <p:nvPr>
            <p:ph idx="1"/>
          </p:nvPr>
        </p:nvSpPr>
        <p:spPr>
          <a:xfrm>
            <a:off x="903286" y="3149599"/>
            <a:ext cx="10018713" cy="3124201"/>
          </a:xfrm>
        </p:spPr>
        <p:txBody>
          <a:bodyPr>
            <a:noAutofit/>
          </a:bodyPr>
          <a:lstStyle/>
          <a:p>
            <a:pPr marL="0" indent="0">
              <a:buNone/>
            </a:pPr>
            <a:r>
              <a:rPr lang="uk-UA" sz="2000" dirty="0" smtClean="0"/>
              <a:t>Запити на змінення бувають чотирьох типів:</a:t>
            </a:r>
          </a:p>
          <a:p>
            <a:r>
              <a:rPr lang="uk-UA" sz="2000" dirty="0" smtClean="0"/>
              <a:t>запити на додавання;</a:t>
            </a:r>
          </a:p>
          <a:p>
            <a:r>
              <a:rPr lang="uk-UA" sz="2000" dirty="0" smtClean="0"/>
              <a:t>видалення;</a:t>
            </a:r>
          </a:p>
          <a:p>
            <a:r>
              <a:rPr lang="uk-UA" sz="2000" dirty="0" err="1" smtClean="0"/>
              <a:t>oновлення</a:t>
            </a:r>
            <a:r>
              <a:rPr lang="uk-UA" sz="2000" dirty="0" smtClean="0"/>
              <a:t>; </a:t>
            </a:r>
          </a:p>
          <a:p>
            <a:r>
              <a:rPr lang="uk-UA" sz="2000" dirty="0" smtClean="0"/>
              <a:t>створення таблиць. </a:t>
            </a:r>
          </a:p>
          <a:p>
            <a:pPr marL="0" indent="0" algn="just">
              <a:buNone/>
            </a:pPr>
            <a:r>
              <a:rPr lang="uk-UA" sz="2000" dirty="0" smtClean="0"/>
              <a:t>	Окрім запитів на створення таблиць, запити на змінення вносять зміни до даних у таблицях, на основі яких створено ці запити. Ці зміни не можна легко скасувати, наприклад, натиснувши клавіші </a:t>
            </a:r>
            <a:r>
              <a:rPr lang="uk-UA" sz="2000" dirty="0" err="1" smtClean="0"/>
              <a:t>Ctrl+Z</a:t>
            </a:r>
            <a:r>
              <a:rPr lang="uk-UA" sz="2000" dirty="0" smtClean="0"/>
              <a:t>. Якщо за допомогою запиту на змінення </a:t>
            </a:r>
            <a:r>
              <a:rPr lang="uk-UA" sz="2000" dirty="0" err="1" smtClean="0"/>
              <a:t>внести</a:t>
            </a:r>
            <a:r>
              <a:rPr lang="uk-UA" sz="2000" dirty="0" smtClean="0"/>
              <a:t> зміни, які потім необхідно скасувати, зазвичай доведеться відновлювати дані з резервної копії. Тому, перш ніж виконувати запит на змінення, слід зробити свіжу резервну копію базових даних.</a:t>
            </a:r>
            <a:endParaRPr lang="uk-UA" sz="2000" dirty="0"/>
          </a:p>
        </p:txBody>
      </p:sp>
      <p:pic>
        <p:nvPicPr>
          <p:cNvPr id="5" name="Рисунок 4"/>
          <p:cNvPicPr>
            <a:picLocks noChangeAspect="1"/>
          </p:cNvPicPr>
          <p:nvPr/>
        </p:nvPicPr>
        <p:blipFill rotWithShape="1">
          <a:blip r:embed="rId2">
            <a:extLst>
              <a:ext uri="{28A0092B-C50C-407E-A947-70E740481C1C}">
                <a14:useLocalDpi xmlns:a14="http://schemas.microsoft.com/office/drawing/2010/main" val="0"/>
              </a:ext>
            </a:extLst>
          </a:blip>
          <a:srcRect r="7029" b="33619"/>
          <a:stretch/>
        </p:blipFill>
        <p:spPr>
          <a:xfrm>
            <a:off x="5394325" y="0"/>
            <a:ext cx="6622520" cy="2647753"/>
          </a:xfrm>
          <a:prstGeom prst="rect">
            <a:avLst/>
          </a:prstGeom>
        </p:spPr>
      </p:pic>
    </p:spTree>
    <p:extLst>
      <p:ext uri="{BB962C8B-B14F-4D97-AF65-F5344CB8AC3E}">
        <p14:creationId xmlns:p14="http://schemas.microsoft.com/office/powerpoint/2010/main" val="225917900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84311" y="685801"/>
            <a:ext cx="4478339" cy="1428750"/>
          </a:xfrm>
        </p:spPr>
        <p:txBody>
          <a:bodyPr/>
          <a:lstStyle/>
          <a:p>
            <a:r>
              <a:rPr lang="uk-UA" dirty="0" smtClean="0"/>
              <a:t>Перехресні запити:</a:t>
            </a:r>
            <a:endParaRPr lang="ru-RU" dirty="0"/>
          </a:p>
        </p:txBody>
      </p:sp>
      <p:sp>
        <p:nvSpPr>
          <p:cNvPr id="3" name="Объект 2"/>
          <p:cNvSpPr>
            <a:spLocks noGrp="1"/>
          </p:cNvSpPr>
          <p:nvPr>
            <p:ph idx="1"/>
          </p:nvPr>
        </p:nvSpPr>
        <p:spPr>
          <a:xfrm>
            <a:off x="1484310" y="2527301"/>
            <a:ext cx="10018713" cy="3263900"/>
          </a:xfrm>
        </p:spPr>
        <p:txBody>
          <a:bodyPr>
            <a:normAutofit fontScale="77500" lnSpcReduction="20000"/>
          </a:bodyPr>
          <a:lstStyle/>
          <a:p>
            <a:pPr marL="0" indent="0" fontAlgn="base">
              <a:buNone/>
            </a:pPr>
            <a:r>
              <a:rPr lang="uk-UA" b="1" dirty="0" smtClean="0"/>
              <a:t>Перехресні запити</a:t>
            </a:r>
            <a:r>
              <a:rPr lang="uk-UA" dirty="0" smtClean="0"/>
              <a:t> — це запити, у яких відбувається статистична обробка даних, результати якої виводяться у вигляді таблиці, дуже схожої на зведену таблицю Excel. Перехресні запити мають наступні переваги:</a:t>
            </a:r>
          </a:p>
          <a:p>
            <a:pPr fontAlgn="base"/>
            <a:r>
              <a:rPr lang="uk-UA" dirty="0" smtClean="0"/>
              <a:t>можливість обробки значного обсягу даних і виводу їх у форматі, який дуже добре підходить для автоматичного створення графіків і діаграм;</a:t>
            </a:r>
          </a:p>
          <a:p>
            <a:pPr fontAlgn="base"/>
            <a:r>
              <a:rPr lang="uk-UA" dirty="0" smtClean="0"/>
              <a:t>простота й швидкість розробки складних запитів з декількома рівнями деталізації.</a:t>
            </a:r>
          </a:p>
          <a:p>
            <a:pPr marL="0" indent="0" fontAlgn="base">
              <a:buNone/>
            </a:pPr>
            <a:r>
              <a:rPr lang="uk-UA" dirty="0" smtClean="0"/>
              <a:t>Однак вони мають і недоліки — наприклад, не можна сортувати таблицю результатів за значеннями, що втримуються в стовпцях, тому що в переважній більшості випадків одночасне упорядкування даних у стовпцях по всіх рядках неможливе. При цьому можна задати сортування по зростанню або по убуванню для заголовків рядків.</a:t>
            </a:r>
          </a:p>
          <a:p>
            <a:pPr marL="0" indent="0" fontAlgn="base">
              <a:buNone/>
            </a:pPr>
            <a:r>
              <a:rPr lang="uk-UA" dirty="0" smtClean="0"/>
              <a:t>Перехресні запити зручні для представлення даних у вигляді таблиці.</a:t>
            </a:r>
          </a:p>
          <a:p>
            <a:endParaRPr lang="uk-UA"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48537" y="180975"/>
            <a:ext cx="3800475" cy="2143125"/>
          </a:xfrm>
          <a:prstGeom prst="rect">
            <a:avLst/>
          </a:prstGeom>
        </p:spPr>
      </p:pic>
    </p:spTree>
    <p:extLst>
      <p:ext uri="{BB962C8B-B14F-4D97-AF65-F5344CB8AC3E}">
        <p14:creationId xmlns:p14="http://schemas.microsoft.com/office/powerpoint/2010/main" val="1751702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араллакс">
  <a:themeElements>
    <a:clrScheme name="Параллакс">
      <a:dk1>
        <a:sysClr val="windowText" lastClr="000000"/>
      </a:dk1>
      <a:lt1>
        <a:sysClr val="window" lastClr="FFFFFF"/>
      </a:lt1>
      <a:dk2>
        <a:srgbClr val="212121"/>
      </a:dk2>
      <a:lt2>
        <a:srgbClr val="CDD0D1"/>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Параллакс">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Параллакс">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4F7A876A-7598-49CA-AFC8-8EDA2551E4A7}"/>
    </a:ext>
  </a:extLst>
</a:theme>
</file>

<file path=docProps/app.xml><?xml version="1.0" encoding="utf-8"?>
<Properties xmlns="http://schemas.openxmlformats.org/officeDocument/2006/extended-properties" xmlns:vt="http://schemas.openxmlformats.org/officeDocument/2006/docPropsVTypes">
  <Template>TM03457496[[fn=Параллакс]]</Template>
  <TotalTime>379</TotalTime>
  <Words>132</Words>
  <Application>Microsoft Office PowerPoint</Application>
  <PresentationFormat>Широкоэкранный</PresentationFormat>
  <Paragraphs>40</Paragraphs>
  <Slides>8</Slides>
  <Notes>0</Notes>
  <HiddenSlides>0</HiddenSlides>
  <MMClips>0</MMClips>
  <ScaleCrop>false</ScaleCrop>
  <HeadingPairs>
    <vt:vector size="6" baseType="variant">
      <vt:variant>
        <vt:lpstr>Использованные шрифты</vt:lpstr>
      </vt:variant>
      <vt:variant>
        <vt:i4>2</vt:i4>
      </vt:variant>
      <vt:variant>
        <vt:lpstr>Тема</vt:lpstr>
      </vt:variant>
      <vt:variant>
        <vt:i4>1</vt:i4>
      </vt:variant>
      <vt:variant>
        <vt:lpstr>Заголовки слайдов</vt:lpstr>
      </vt:variant>
      <vt:variant>
        <vt:i4>8</vt:i4>
      </vt:variant>
    </vt:vector>
  </HeadingPairs>
  <TitlesOfParts>
    <vt:vector size="11" baseType="lpstr">
      <vt:lpstr>Arial</vt:lpstr>
      <vt:lpstr>Corbel</vt:lpstr>
      <vt:lpstr>Параллакс</vt:lpstr>
      <vt:lpstr>Види запитів MS Access</vt:lpstr>
      <vt:lpstr>Презентация PowerPoint</vt:lpstr>
      <vt:lpstr>Види запитів:</vt:lpstr>
      <vt:lpstr>Запити на вибірку даних:</vt:lpstr>
      <vt:lpstr>Запити на вибірку даних:</vt:lpstr>
      <vt:lpstr>Запити з параметрами:</vt:lpstr>
      <vt:lpstr>Запити на внесення змін:</vt:lpstr>
      <vt:lpstr>Перехресні запити:</vt:lpstr>
    </vt:vector>
  </TitlesOfParts>
  <Company>SPecialiST RePack</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Види запитів MS Access</dc:title>
  <dc:creator>Альона</dc:creator>
  <cp:lastModifiedBy>Irina</cp:lastModifiedBy>
  <cp:revision>18</cp:revision>
  <dcterms:created xsi:type="dcterms:W3CDTF">2018-02-11T17:34:18Z</dcterms:created>
  <dcterms:modified xsi:type="dcterms:W3CDTF">2018-02-14T07:53:59Z</dcterms:modified>
</cp:coreProperties>
</file>